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eorgia Pro Bold" charset="1" panose="020408020504050202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gif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3755" y="3424772"/>
            <a:ext cx="5541912" cy="5550802"/>
          </a:xfrm>
          <a:custGeom>
            <a:avLst/>
            <a:gdLst/>
            <a:ahLst/>
            <a:cxnLst/>
            <a:rect r="r" b="b" t="t" l="l"/>
            <a:pathLst>
              <a:path h="5550802" w="5541912">
                <a:moveTo>
                  <a:pt x="0" y="0"/>
                </a:moveTo>
                <a:lnTo>
                  <a:pt x="5541913" y="0"/>
                </a:lnTo>
                <a:lnTo>
                  <a:pt x="5541913" y="5550803"/>
                </a:lnTo>
                <a:lnTo>
                  <a:pt x="0" y="5550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8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2089" y="914400"/>
            <a:ext cx="1354524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Supply Chain Management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21879" y="6172200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04839" y="7538906"/>
            <a:ext cx="3007490" cy="2748094"/>
          </a:xfrm>
          <a:custGeom>
            <a:avLst/>
            <a:gdLst/>
            <a:ahLst/>
            <a:cxnLst/>
            <a:rect r="r" b="b" t="t" l="l"/>
            <a:pathLst>
              <a:path h="2748094" w="3007490">
                <a:moveTo>
                  <a:pt x="0" y="0"/>
                </a:moveTo>
                <a:lnTo>
                  <a:pt x="3007490" y="0"/>
                </a:lnTo>
                <a:lnTo>
                  <a:pt x="3007490" y="2748094"/>
                </a:lnTo>
                <a:lnTo>
                  <a:pt x="0" y="2748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0749" y="6877370"/>
            <a:ext cx="3964686" cy="340963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33750" y="2539371"/>
            <a:ext cx="10801350" cy="32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29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This project was a great learning experience. We learned a lot about supply chain management and how to make data-driven decisions. Working as a team helped us share our skills and grow professionally. This experience will be very useful in our future careers.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381593" y="7958051"/>
            <a:ext cx="2134164" cy="2328949"/>
          </a:xfrm>
          <a:custGeom>
            <a:avLst/>
            <a:gdLst/>
            <a:ahLst/>
            <a:cxnLst/>
            <a:rect r="r" b="b" t="t" l="l"/>
            <a:pathLst>
              <a:path h="2328949" w="2134164">
                <a:moveTo>
                  <a:pt x="0" y="0"/>
                </a:moveTo>
                <a:lnTo>
                  <a:pt x="2134164" y="0"/>
                </a:lnTo>
                <a:lnTo>
                  <a:pt x="2134164" y="2328949"/>
                </a:lnTo>
                <a:lnTo>
                  <a:pt x="0" y="232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94985" y="6731594"/>
            <a:ext cx="1370447" cy="3555406"/>
          </a:xfrm>
          <a:custGeom>
            <a:avLst/>
            <a:gdLst/>
            <a:ahLst/>
            <a:cxnLst/>
            <a:rect r="r" b="b" t="t" l="l"/>
            <a:pathLst>
              <a:path h="3555406" w="1370447">
                <a:moveTo>
                  <a:pt x="0" y="0"/>
                </a:moveTo>
                <a:lnTo>
                  <a:pt x="1370447" y="0"/>
                </a:lnTo>
                <a:lnTo>
                  <a:pt x="1370447" y="3555406"/>
                </a:lnTo>
                <a:lnTo>
                  <a:pt x="0" y="3555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2243" y="933450"/>
            <a:ext cx="5681564" cy="78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5"/>
              </a:lnSpc>
              <a:spcBef>
                <a:spcPct val="0"/>
              </a:spcBef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Overall Experience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85874" y="3903253"/>
            <a:ext cx="9190154" cy="222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52"/>
              </a:lnSpc>
            </a:pPr>
            <a:r>
              <a:rPr lang="en-US" sz="12965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11448" y="3972418"/>
            <a:ext cx="8147852" cy="5285882"/>
          </a:xfrm>
          <a:custGeom>
            <a:avLst/>
            <a:gdLst/>
            <a:ahLst/>
            <a:cxnLst/>
            <a:rect r="r" b="b" t="t" l="l"/>
            <a:pathLst>
              <a:path h="5285882" w="8147852">
                <a:moveTo>
                  <a:pt x="0" y="0"/>
                </a:moveTo>
                <a:lnTo>
                  <a:pt x="8147852" y="0"/>
                </a:lnTo>
                <a:lnTo>
                  <a:pt x="8147852" y="5285882"/>
                </a:lnTo>
                <a:lnTo>
                  <a:pt x="0" y="5285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66800"/>
            <a:ext cx="8887984" cy="8019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61"/>
              </a:lnSpc>
            </a:pPr>
            <a:r>
              <a:rPr lang="en-US" sz="6686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Project members:</a:t>
            </a:r>
          </a:p>
          <a:p>
            <a:pPr algn="ctr">
              <a:lnSpc>
                <a:spcPts val="9361"/>
              </a:lnSpc>
            </a:pP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Priti Waghmare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Shubhra Sinha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Om Kadam 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Pratik Kate 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Preetham K S 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Abid Wajid</a:t>
            </a:r>
          </a:p>
          <a:p>
            <a:pPr algn="l" marL="986214" indent="-493107" lvl="1">
              <a:lnSpc>
                <a:spcPts val="6395"/>
              </a:lnSpc>
              <a:buFont typeface="Arial"/>
              <a:buChar char="•"/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Md Mahmood Uddin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070" y="305208"/>
            <a:ext cx="11675369" cy="966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5"/>
              </a:lnSpc>
              <a:spcBef>
                <a:spcPct val="0"/>
              </a:spcBef>
            </a:pPr>
            <a:r>
              <a:rPr lang="en-US" sz="43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                                             </a:t>
            </a:r>
            <a:r>
              <a:rPr lang="en-US" sz="43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KPIs Explanation:</a:t>
            </a:r>
          </a:p>
          <a:p>
            <a:pPr algn="ctr">
              <a:lnSpc>
                <a:spcPts val="6115"/>
              </a:lnSpc>
              <a:spcBef>
                <a:spcPct val="0"/>
              </a:spcBef>
            </a:pPr>
          </a:p>
          <a:p>
            <a:pPr algn="l">
              <a:lnSpc>
                <a:spcPts val="3735"/>
              </a:lnSpc>
              <a:spcBef>
                <a:spcPct val="0"/>
              </a:spcBef>
            </a:pPr>
            <a:r>
              <a:rPr lang="en-US" sz="26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     </a:t>
            </a:r>
            <a:r>
              <a:rPr lang="en-US" sz="26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These are the main metrics we focused on:</a:t>
            </a:r>
          </a:p>
          <a:p>
            <a:pPr algn="ctr">
              <a:lnSpc>
                <a:spcPts val="3035"/>
              </a:lnSpc>
              <a:spcBef>
                <a:spcPct val="0"/>
              </a:spcBef>
            </a:pP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Total Sales: Sales tracked monthly, quarterly, and yearly.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Product Wise Sales: Sales data for each product.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Sales Growth: Comparing sales growth over time.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Daily Sales Trend: Daily sales patterns.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State Wise Sales: Sales data for each state.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Top 5 Store Wise Sales: Performance of the top 5 stores.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Region Wise Sales: Sales data by region.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Total Inventory: Overall inventory levels.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Inventory Value: Financial worth of the inventory.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Stock Status: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In-stock: Inventory in hand &gt;= 0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Out-of-stock: Inventory in hand &lt; 0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Under-stock: Inventory in hand &lt; Stock quantity</a:t>
            </a:r>
          </a:p>
          <a:p>
            <a:pPr algn="l" marL="468067" indent="-234033" lvl="1">
              <a:lnSpc>
                <a:spcPts val="4140"/>
              </a:lnSpc>
              <a:buFont typeface="Arial"/>
              <a:buChar char="•"/>
            </a:pPr>
            <a:r>
              <a:rPr lang="en-US" sz="21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Purchase Method Wise Sales: Sales by different purchase methods.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907518" y="2446477"/>
            <a:ext cx="7668331" cy="5815151"/>
          </a:xfrm>
          <a:custGeom>
            <a:avLst/>
            <a:gdLst/>
            <a:ahLst/>
            <a:cxnLst/>
            <a:rect r="r" b="b" t="t" l="l"/>
            <a:pathLst>
              <a:path h="5815151" w="7668331">
                <a:moveTo>
                  <a:pt x="0" y="0"/>
                </a:moveTo>
                <a:lnTo>
                  <a:pt x="7668331" y="0"/>
                </a:lnTo>
                <a:lnTo>
                  <a:pt x="7668331" y="5815150"/>
                </a:lnTo>
                <a:lnTo>
                  <a:pt x="0" y="581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99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99479"/>
            <a:ext cx="18288000" cy="8801771"/>
          </a:xfrm>
          <a:custGeom>
            <a:avLst/>
            <a:gdLst/>
            <a:ahLst/>
            <a:cxnLst/>
            <a:rect r="r" b="b" t="t" l="l"/>
            <a:pathLst>
              <a:path h="8801771" w="18288000">
                <a:moveTo>
                  <a:pt x="0" y="0"/>
                </a:moveTo>
                <a:lnTo>
                  <a:pt x="18288000" y="0"/>
                </a:lnTo>
                <a:lnTo>
                  <a:pt x="18288000" y="8801771"/>
                </a:lnTo>
                <a:lnTo>
                  <a:pt x="0" y="8801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8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53397" y="207645"/>
            <a:ext cx="872410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MS Excel Dashboard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5E3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1500" y="824859"/>
            <a:ext cx="16687800" cy="9462141"/>
          </a:xfrm>
          <a:custGeom>
            <a:avLst/>
            <a:gdLst/>
            <a:ahLst/>
            <a:cxnLst/>
            <a:rect r="r" b="b" t="t" l="l"/>
            <a:pathLst>
              <a:path h="9462141" w="16687800">
                <a:moveTo>
                  <a:pt x="0" y="0"/>
                </a:moveTo>
                <a:lnTo>
                  <a:pt x="16687800" y="0"/>
                </a:lnTo>
                <a:lnTo>
                  <a:pt x="16687800" y="9462141"/>
                </a:lnTo>
                <a:lnTo>
                  <a:pt x="0" y="94621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3" t="-603" r="-104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77346" y="3804"/>
            <a:ext cx="720000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Power BI Dashboard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14789"/>
            <a:ext cx="18288000" cy="9419422"/>
          </a:xfrm>
          <a:custGeom>
            <a:avLst/>
            <a:gdLst/>
            <a:ahLst/>
            <a:cxnLst/>
            <a:rect r="r" b="b" t="t" l="l"/>
            <a:pathLst>
              <a:path h="9419422" w="18288000">
                <a:moveTo>
                  <a:pt x="0" y="0"/>
                </a:moveTo>
                <a:lnTo>
                  <a:pt x="18288000" y="0"/>
                </a:lnTo>
                <a:lnTo>
                  <a:pt x="18288000" y="9419422"/>
                </a:lnTo>
                <a:lnTo>
                  <a:pt x="0" y="9419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32177" y="-6266"/>
            <a:ext cx="729019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Tableau 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5500"/>
            <a:ext cx="18240959" cy="8564700"/>
          </a:xfrm>
          <a:custGeom>
            <a:avLst/>
            <a:gdLst/>
            <a:ahLst/>
            <a:cxnLst/>
            <a:rect r="r" b="b" t="t" l="l"/>
            <a:pathLst>
              <a:path h="8564700" w="18240959">
                <a:moveTo>
                  <a:pt x="0" y="0"/>
                </a:moveTo>
                <a:lnTo>
                  <a:pt x="18240959" y="0"/>
                </a:lnTo>
                <a:lnTo>
                  <a:pt x="18240959" y="8564700"/>
                </a:lnTo>
                <a:lnTo>
                  <a:pt x="0" y="8564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47496" y="67001"/>
            <a:ext cx="1911789" cy="119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1"/>
              </a:lnSpc>
              <a:spcBef>
                <a:spcPct val="0"/>
              </a:spcBef>
            </a:pPr>
            <a:r>
              <a:rPr lang="en-US" sz="6986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SQL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74176"/>
            <a:ext cx="13837841" cy="561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9"/>
              </a:lnSpc>
            </a:pPr>
            <a:r>
              <a:rPr lang="en-US" sz="2999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What We Learned: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Data Integration: Combining data accurately using SQL.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Data Visualization: Creating clear and useful dashboards with Tableau and Power BI.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Analytical Skills: Better at analyzing complex data.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Collaboration: Working well as a team.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Project Management: Planning and managing the project efficiently.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Problem-Solving: Finding solutions to data challenges.</a:t>
            </a:r>
          </a:p>
          <a:p>
            <a:pPr algn="l" marL="518160" indent="-259080" lvl="1">
              <a:lnSpc>
                <a:spcPts val="544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Decision-Making: Making better decisions based on data.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74999" y="5383549"/>
            <a:ext cx="4549102" cy="4549102"/>
          </a:xfrm>
          <a:custGeom>
            <a:avLst/>
            <a:gdLst/>
            <a:ahLst/>
            <a:cxnLst/>
            <a:rect r="r" b="b" t="t" l="l"/>
            <a:pathLst>
              <a:path h="4549102" w="4549102">
                <a:moveTo>
                  <a:pt x="0" y="0"/>
                </a:moveTo>
                <a:lnTo>
                  <a:pt x="4549102" y="0"/>
                </a:lnTo>
                <a:lnTo>
                  <a:pt x="4549102" y="4549102"/>
                </a:lnTo>
                <a:lnTo>
                  <a:pt x="0" y="4549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0067" y="933450"/>
            <a:ext cx="5859165" cy="78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5"/>
              </a:lnSpc>
              <a:spcBef>
                <a:spcPct val="0"/>
              </a:spcBef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Learning Outcomes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9B5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67050" y="2722792"/>
            <a:ext cx="10096500" cy="494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The company maintains a balanced inventory across 177 cities, with strong sales performance across multiple payment methods. Top stores like Woodland #425 significantly outperform others, suggesting opportunities for replicating their success. The even distribution of in-stock and out-of-stock items across product categories indicates effective inventory management. Overall, the data reveals a well-managed operation with potential for targeted improvements in underperforming areas.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568285" y="4863696"/>
            <a:ext cx="4027056" cy="4394604"/>
          </a:xfrm>
          <a:custGeom>
            <a:avLst/>
            <a:gdLst/>
            <a:ahLst/>
            <a:cxnLst/>
            <a:rect r="r" b="b" t="t" l="l"/>
            <a:pathLst>
              <a:path h="4394604" w="4027056">
                <a:moveTo>
                  <a:pt x="0" y="0"/>
                </a:moveTo>
                <a:lnTo>
                  <a:pt x="4027056" y="0"/>
                </a:lnTo>
                <a:lnTo>
                  <a:pt x="4027056" y="4394604"/>
                </a:lnTo>
                <a:lnTo>
                  <a:pt x="0" y="4394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89489" y="1352550"/>
            <a:ext cx="3356471" cy="78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5"/>
              </a:lnSpc>
              <a:spcBef>
                <a:spcPct val="0"/>
              </a:spcBef>
            </a:pPr>
            <a:r>
              <a:rPr lang="en-US" sz="4567">
                <a:solidFill>
                  <a:srgbClr val="000000"/>
                </a:solidFill>
                <a:latin typeface="Georgia Pro Bold"/>
                <a:ea typeface="Georgia Pro Bold"/>
                <a:cs typeface="Georgia Pro Bold"/>
                <a:sym typeface="Georgia Pro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DAGJzmmre9U</dc:identifier>
  <dcterms:modified xsi:type="dcterms:W3CDTF">2011-08-01T06:04:30Z</dcterms:modified>
  <cp:revision>1</cp:revision>
  <dc:title>Supply Chain Management Project.</dc:title>
</cp:coreProperties>
</file>